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4" r:id="rId3"/>
    <p:sldId id="271" r:id="rId4"/>
    <p:sldId id="280" r:id="rId5"/>
    <p:sldId id="281" r:id="rId6"/>
    <p:sldId id="278" r:id="rId7"/>
    <p:sldId id="259" r:id="rId8"/>
    <p:sldId id="277" r:id="rId9"/>
    <p:sldId id="261" r:id="rId10"/>
    <p:sldId id="279" r:id="rId11"/>
    <p:sldId id="269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E2CA"/>
    <a:srgbClr val="5E752F"/>
    <a:srgbClr val="627A32"/>
    <a:srgbClr val="5C732F"/>
    <a:srgbClr val="516529"/>
    <a:srgbClr val="6780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00" autoAdjust="0"/>
    <p:restoredTop sz="94629" autoAdjust="0"/>
  </p:normalViewPr>
  <p:slideViewPr>
    <p:cSldViewPr>
      <p:cViewPr varScale="1">
        <p:scale>
          <a:sx n="117" d="100"/>
          <a:sy n="117" d="100"/>
        </p:scale>
        <p:origin x="-146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CABC-6729-4DE0-BD36-7C085AA8A827}" type="datetimeFigureOut">
              <a:rPr lang="ru-RU" smtClean="0"/>
              <a:pPr/>
              <a:t>30.01.2015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96C8A-2F1B-4D71-A87B-EA60E7E85F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14503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CABC-6729-4DE0-BD36-7C085AA8A827}" type="datetimeFigureOut">
              <a:rPr lang="ru-RU" smtClean="0"/>
              <a:pPr/>
              <a:t>30.01.2015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96C8A-2F1B-4D71-A87B-EA60E7E85F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01875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CABC-6729-4DE0-BD36-7C085AA8A827}" type="datetimeFigureOut">
              <a:rPr lang="ru-RU" smtClean="0"/>
              <a:pPr/>
              <a:t>30.01.2015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96C8A-2F1B-4D71-A87B-EA60E7E85F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72736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CABC-6729-4DE0-BD36-7C085AA8A827}" type="datetimeFigureOut">
              <a:rPr lang="ru-RU" smtClean="0"/>
              <a:pPr/>
              <a:t>30.01.2015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96C8A-2F1B-4D71-A87B-EA60E7E85F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08854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CABC-6729-4DE0-BD36-7C085AA8A827}" type="datetimeFigureOut">
              <a:rPr lang="ru-RU" smtClean="0"/>
              <a:pPr/>
              <a:t>30.01.2015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96C8A-2F1B-4D71-A87B-EA60E7E85F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48770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CABC-6729-4DE0-BD36-7C085AA8A827}" type="datetimeFigureOut">
              <a:rPr lang="ru-RU" smtClean="0"/>
              <a:pPr/>
              <a:t>30.01.2015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96C8A-2F1B-4D71-A87B-EA60E7E85F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72542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CABC-6729-4DE0-BD36-7C085AA8A827}" type="datetimeFigureOut">
              <a:rPr lang="ru-RU" smtClean="0"/>
              <a:pPr/>
              <a:t>30.01.2015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96C8A-2F1B-4D71-A87B-EA60E7E85F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19745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CABC-6729-4DE0-BD36-7C085AA8A827}" type="datetimeFigureOut">
              <a:rPr lang="ru-RU" smtClean="0"/>
              <a:pPr/>
              <a:t>30.01.2015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96C8A-2F1B-4D71-A87B-EA60E7E85F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66240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CABC-6729-4DE0-BD36-7C085AA8A827}" type="datetimeFigureOut">
              <a:rPr lang="ru-RU" smtClean="0"/>
              <a:pPr/>
              <a:t>30.01.2015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96C8A-2F1B-4D71-A87B-EA60E7E85F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53573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CABC-6729-4DE0-BD36-7C085AA8A827}" type="datetimeFigureOut">
              <a:rPr lang="ru-RU" smtClean="0"/>
              <a:pPr/>
              <a:t>30.01.2015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96C8A-2F1B-4D71-A87B-EA60E7E85F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70297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CABC-6729-4DE0-BD36-7C085AA8A827}" type="datetimeFigureOut">
              <a:rPr lang="ru-RU" smtClean="0"/>
              <a:pPr/>
              <a:t>30.01.2015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96C8A-2F1B-4D71-A87B-EA60E7E85F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38127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E4CABC-6729-4DE0-BD36-7C085AA8A827}" type="datetimeFigureOut">
              <a:rPr lang="ru-RU" smtClean="0"/>
              <a:pPr/>
              <a:t>30.01.2015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596C8A-2F1B-4D71-A87B-EA60E7E85F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332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jp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3.jpeg"/><Relationship Id="rId7" Type="http://schemas.openxmlformats.org/officeDocument/2006/relationships/image" Target="../media/image16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5.png"/><Relationship Id="rId9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jpe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jpe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1196752"/>
            <a:ext cx="9144000" cy="5661248"/>
          </a:xfrm>
          <a:prstGeom prst="rect">
            <a:avLst/>
          </a:prstGeom>
          <a:solidFill>
            <a:srgbClr val="F3E2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2204865"/>
            <a:ext cx="7984901" cy="792088"/>
          </a:xfrm>
        </p:spPr>
        <p:txBody>
          <a:bodyPr>
            <a:noAutofit/>
          </a:bodyPr>
          <a:lstStyle/>
          <a:p>
            <a:r>
              <a:rPr lang="ru-RU" sz="3200" dirty="0" smtClean="0">
                <a:latin typeface="Myriad Pro Light" pitchFamily="34" charset="0"/>
                <a:ea typeface="Tahoma" pitchFamily="34" charset="0"/>
                <a:cs typeface="Tahoma" pitchFamily="34" charset="0"/>
              </a:rPr>
              <a:t>Экологическое просвещение и познавательный туризм</a:t>
            </a:r>
            <a:endParaRPr lang="ru-RU" sz="3200" b="1" dirty="0">
              <a:latin typeface="Myriad Pro Light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970"/>
          <a:stretch/>
        </p:blipFill>
        <p:spPr bwMode="auto">
          <a:xfrm>
            <a:off x="1275799" y="3168352"/>
            <a:ext cx="6819714" cy="2996952"/>
          </a:xfrm>
          <a:prstGeom prst="rect">
            <a:avLst/>
          </a:prstGeom>
          <a:noFill/>
        </p:spPr>
      </p:pic>
      <p:pic>
        <p:nvPicPr>
          <p:cNvPr id="22" name="Рисунок 21" descr="Prezentation_26121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2026850"/>
          </a:xfrm>
          <a:prstGeom prst="rect">
            <a:avLst/>
          </a:prstGeom>
        </p:spPr>
      </p:pic>
      <p:pic>
        <p:nvPicPr>
          <p:cNvPr id="9" name="Рисунок 8" descr="Prezentation_261214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9512" y="6097961"/>
            <a:ext cx="1584176" cy="736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1278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3E2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Рисунок 15" descr="Prezentation_26121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73168" cy="1268760"/>
          </a:xfrm>
          <a:prstGeom prst="rect">
            <a:avLst/>
          </a:prstGeom>
        </p:spPr>
      </p:pic>
      <p:sp>
        <p:nvSpPr>
          <p:cNvPr id="12" name="Заголовок 1"/>
          <p:cNvSpPr txBox="1">
            <a:spLocks/>
          </p:cNvSpPr>
          <p:nvPr/>
        </p:nvSpPr>
        <p:spPr>
          <a:xfrm>
            <a:off x="395536" y="-27384"/>
            <a:ext cx="1080120" cy="7238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400" dirty="0" smtClean="0">
                <a:solidFill>
                  <a:schemeClr val="bg1"/>
                </a:solidFill>
                <a:latin typeface="Myriad Pro Cond" pitchFamily="34" charset="0"/>
                <a:ea typeface="Tahoma" pitchFamily="34" charset="0"/>
                <a:cs typeface="Tahoma" pitchFamily="34" charset="0"/>
              </a:rPr>
              <a:t>07.1</a:t>
            </a:r>
            <a:endParaRPr lang="ru-RU" sz="2400" dirty="0">
              <a:solidFill>
                <a:schemeClr val="bg1"/>
              </a:solidFill>
              <a:latin typeface="Myriad Pro Cond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2040" y="1783029"/>
            <a:ext cx="5253351" cy="3940013"/>
          </a:xfrm>
          <a:prstGeom prst="rect">
            <a:avLst/>
          </a:prstGeom>
          <a:noFill/>
        </p:spPr>
      </p:pic>
      <p:sp>
        <p:nvSpPr>
          <p:cNvPr id="19" name="Подзаголовок 2"/>
          <p:cNvSpPr txBox="1">
            <a:spLocks/>
          </p:cNvSpPr>
          <p:nvPr/>
        </p:nvSpPr>
        <p:spPr>
          <a:xfrm>
            <a:off x="1043608" y="116632"/>
            <a:ext cx="7488832" cy="14401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spcBef>
                <a:spcPct val="20000"/>
              </a:spcBef>
            </a:pPr>
            <a:r>
              <a:rPr lang="ru-RU" sz="2000" noProof="0" dirty="0" smtClean="0">
                <a:solidFill>
                  <a:schemeClr val="bg1"/>
                </a:solidFill>
                <a:latin typeface="Myriad Pro Light" pitchFamily="34" charset="0"/>
                <a:ea typeface="Tahoma" pitchFamily="34" charset="0"/>
                <a:cs typeface="Tahoma" pitchFamily="34" charset="0"/>
              </a:rPr>
              <a:t>Лето 2014 года – выходные семейного центра «Лада» (Нижний Новгород) на </a:t>
            </a:r>
            <a:r>
              <a:rPr lang="ru-RU" sz="2000" noProof="0" dirty="0" err="1" smtClean="0">
                <a:solidFill>
                  <a:schemeClr val="bg1"/>
                </a:solidFill>
                <a:latin typeface="Myriad Pro Light" pitchFamily="34" charset="0"/>
                <a:ea typeface="Tahoma" pitchFamily="34" charset="0"/>
                <a:cs typeface="Tahoma" pitchFamily="34" charset="0"/>
              </a:rPr>
              <a:t>Инорском</a:t>
            </a:r>
            <a:r>
              <a:rPr lang="ru-RU" sz="2000" noProof="0" dirty="0" smtClean="0">
                <a:solidFill>
                  <a:schemeClr val="bg1"/>
                </a:solidFill>
                <a:latin typeface="Myriad Pro Light" pitchFamily="34" charset="0"/>
                <a:ea typeface="Tahoma" pitchFamily="34" charset="0"/>
                <a:cs typeface="Tahoma" pitchFamily="34" charset="0"/>
              </a:rPr>
              <a:t> кордоне</a:t>
            </a:r>
          </a:p>
        </p:txBody>
      </p:sp>
      <p:pic>
        <p:nvPicPr>
          <p:cNvPr id="13" name="Рисунок 12" descr="Prezentation_261214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15616" y="5805264"/>
            <a:ext cx="2611002" cy="492642"/>
          </a:xfrm>
          <a:prstGeom prst="rect">
            <a:avLst/>
          </a:prstGeom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47"/>
          <a:stretch/>
        </p:blipFill>
        <p:spPr bwMode="auto">
          <a:xfrm>
            <a:off x="5811754" y="1772816"/>
            <a:ext cx="2734572" cy="1980219"/>
          </a:xfrm>
          <a:prstGeom prst="rect">
            <a:avLst/>
          </a:prstGeom>
          <a:noFill/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35"/>
          <a:stretch/>
        </p:blipFill>
        <p:spPr bwMode="auto">
          <a:xfrm>
            <a:off x="5811754" y="3834245"/>
            <a:ext cx="2720686" cy="189901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96874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3E2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Рисунок 15" descr="Prezentation_26121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73168" cy="1268760"/>
          </a:xfrm>
          <a:prstGeom prst="rect">
            <a:avLst/>
          </a:prstGeom>
        </p:spPr>
      </p:pic>
      <p:sp>
        <p:nvSpPr>
          <p:cNvPr id="19" name="Подзаголовок 2"/>
          <p:cNvSpPr txBox="1">
            <a:spLocks/>
          </p:cNvSpPr>
          <p:nvPr/>
        </p:nvSpPr>
        <p:spPr>
          <a:xfrm>
            <a:off x="1043608" y="404664"/>
            <a:ext cx="7488832" cy="11521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algn="ctr">
              <a:spcBef>
                <a:spcPct val="20000"/>
              </a:spcBef>
            </a:pPr>
            <a:r>
              <a:rPr lang="ru-RU" sz="2000" dirty="0" smtClean="0">
                <a:solidFill>
                  <a:schemeClr val="bg1"/>
                </a:solidFill>
                <a:latin typeface="Myriad Pro Light" pitchFamily="34" charset="0"/>
                <a:ea typeface="Tahoma" pitchFamily="34" charset="0"/>
                <a:cs typeface="Tahoma" pitchFamily="34" charset="0"/>
              </a:rPr>
              <a:t>Спасибо за внимание!</a:t>
            </a:r>
          </a:p>
          <a:p>
            <a:pPr lvl="0">
              <a:spcBef>
                <a:spcPct val="20000"/>
              </a:spcBef>
            </a:pPr>
            <a:endParaRPr kumimoji="0" lang="ru-RU" sz="200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yriad Pro Light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3" name="Рисунок 12" descr="Prezentation_26121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5616" y="5805264"/>
            <a:ext cx="2611002" cy="492642"/>
          </a:xfrm>
          <a:prstGeom prst="rect">
            <a:avLst/>
          </a:prstGeom>
        </p:spPr>
      </p:pic>
      <p:pic>
        <p:nvPicPr>
          <p:cNvPr id="7170" name="Picture 2" descr="F:\Мордовский заповедник\Ролик, рысь\EK000026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71" t="43052" r="9365" b="28875"/>
          <a:stretch/>
        </p:blipFill>
        <p:spPr bwMode="auto">
          <a:xfrm>
            <a:off x="0" y="1916832"/>
            <a:ext cx="9144000" cy="3705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9562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3E2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Рисунок 15" descr="Prezentation_26121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73168" cy="1268760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43608" y="1844824"/>
            <a:ext cx="4176464" cy="3528392"/>
          </a:xfrm>
        </p:spPr>
        <p:txBody>
          <a:bodyPr>
            <a:noAutofit/>
          </a:bodyPr>
          <a:lstStyle/>
          <a:p>
            <a:pPr algn="l"/>
            <a:r>
              <a:rPr lang="ru-RU" sz="1300" b="1" dirty="0" smtClean="0">
                <a:solidFill>
                  <a:schemeClr val="tx1"/>
                </a:solidFill>
                <a:latin typeface="Myriad Pro Light" pitchFamily="34" charset="0"/>
                <a:ea typeface="Tahoma" pitchFamily="34" charset="0"/>
                <a:cs typeface="Tahoma" pitchFamily="34" charset="0"/>
              </a:rPr>
              <a:t>1. Организация экологических мероприятий (тематика меняется ежемесячно) на территории заповедника.</a:t>
            </a:r>
          </a:p>
          <a:p>
            <a:pPr algn="l"/>
            <a:endParaRPr lang="ru-RU" sz="1300" b="1" dirty="0">
              <a:solidFill>
                <a:schemeClr val="tx1"/>
              </a:solidFill>
              <a:latin typeface="Myriad Pro Light" pitchFamily="34" charset="0"/>
              <a:ea typeface="Tahoma" pitchFamily="34" charset="0"/>
              <a:cs typeface="Tahoma" pitchFamily="34" charset="0"/>
            </a:endParaRPr>
          </a:p>
          <a:p>
            <a:pPr algn="l"/>
            <a:r>
              <a:rPr lang="ru-RU" sz="1300" b="1" dirty="0" smtClean="0">
                <a:solidFill>
                  <a:schemeClr val="tx1"/>
                </a:solidFill>
                <a:latin typeface="Myriad Pro Light" pitchFamily="34" charset="0"/>
                <a:ea typeface="Tahoma" pitchFamily="34" charset="0"/>
                <a:cs typeface="Tahoma" pitchFamily="34" charset="0"/>
              </a:rPr>
              <a:t>2. Организация и проведение экологических лагерей, экспедиций.</a:t>
            </a:r>
          </a:p>
          <a:p>
            <a:pPr algn="l"/>
            <a:endParaRPr lang="ru-RU" sz="1300" b="1" dirty="0">
              <a:solidFill>
                <a:schemeClr val="tx1"/>
              </a:solidFill>
              <a:latin typeface="Myriad Pro Light" pitchFamily="34" charset="0"/>
              <a:ea typeface="Tahoma" pitchFamily="34" charset="0"/>
              <a:cs typeface="Tahoma" pitchFamily="34" charset="0"/>
            </a:endParaRPr>
          </a:p>
          <a:p>
            <a:pPr algn="l"/>
            <a:r>
              <a:rPr lang="ru-RU" sz="1300" b="1" dirty="0" smtClean="0">
                <a:solidFill>
                  <a:schemeClr val="tx1"/>
                </a:solidFill>
                <a:latin typeface="Myriad Pro Light" pitchFamily="34" charset="0"/>
                <a:ea typeface="Tahoma" pitchFamily="34" charset="0"/>
                <a:cs typeface="Tahoma" pitchFamily="34" charset="0"/>
              </a:rPr>
              <a:t>3. Проведение экскурсий на территории заповедника.</a:t>
            </a:r>
          </a:p>
          <a:p>
            <a:pPr algn="l"/>
            <a:endParaRPr lang="ru-RU" sz="1300" b="1" dirty="0">
              <a:solidFill>
                <a:schemeClr val="tx1"/>
              </a:solidFill>
              <a:latin typeface="Myriad Pro Light" pitchFamily="34" charset="0"/>
              <a:ea typeface="Tahoma" pitchFamily="34" charset="0"/>
              <a:cs typeface="Tahoma" pitchFamily="34" charset="0"/>
            </a:endParaRPr>
          </a:p>
          <a:p>
            <a:pPr algn="l"/>
            <a:r>
              <a:rPr lang="ru-RU" sz="1300" b="1" dirty="0" smtClean="0">
                <a:solidFill>
                  <a:schemeClr val="tx1"/>
                </a:solidFill>
                <a:latin typeface="Myriad Pro Light" pitchFamily="34" charset="0"/>
                <a:ea typeface="Tahoma" pitchFamily="34" charset="0"/>
                <a:cs typeface="Tahoma" pitchFamily="34" charset="0"/>
              </a:rPr>
              <a:t>4. Организация выставок, мероприятий вне заповедника.</a:t>
            </a:r>
          </a:p>
          <a:p>
            <a:pPr algn="l"/>
            <a:endParaRPr lang="ru-RU" sz="1300" b="1" dirty="0">
              <a:solidFill>
                <a:schemeClr val="tx1"/>
              </a:solidFill>
              <a:latin typeface="Myriad Pro Light" pitchFamily="34" charset="0"/>
              <a:ea typeface="Tahoma" pitchFamily="34" charset="0"/>
              <a:cs typeface="Tahoma" pitchFamily="34" charset="0"/>
            </a:endParaRPr>
          </a:p>
          <a:p>
            <a:pPr algn="l"/>
            <a:r>
              <a:rPr lang="ru-RU" sz="1300" b="1" dirty="0" smtClean="0">
                <a:solidFill>
                  <a:schemeClr val="tx1"/>
                </a:solidFill>
                <a:latin typeface="Myriad Pro Light" pitchFamily="34" charset="0"/>
                <a:ea typeface="Tahoma" pitchFamily="34" charset="0"/>
                <a:cs typeface="Tahoma" pitchFamily="34" charset="0"/>
              </a:rPr>
              <a:t>5. Работа со средствами массовой информации (освещение деятельности заповедника).</a:t>
            </a: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395536" y="-27384"/>
            <a:ext cx="1080120" cy="7238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400" dirty="0" smtClean="0">
                <a:solidFill>
                  <a:schemeClr val="bg1"/>
                </a:solidFill>
                <a:latin typeface="Myriad Pro Cond" pitchFamily="34" charset="0"/>
                <a:ea typeface="Tahoma" pitchFamily="34" charset="0"/>
                <a:cs typeface="Tahoma" pitchFamily="34" charset="0"/>
              </a:rPr>
              <a:t>01</a:t>
            </a:r>
            <a:endParaRPr lang="ru-RU" sz="2400" dirty="0">
              <a:solidFill>
                <a:schemeClr val="bg1"/>
              </a:solidFill>
              <a:latin typeface="Myriad Pro Cond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9" name="Подзаголовок 2"/>
          <p:cNvSpPr txBox="1">
            <a:spLocks/>
          </p:cNvSpPr>
          <p:nvPr/>
        </p:nvSpPr>
        <p:spPr>
          <a:xfrm>
            <a:off x="1043608" y="116632"/>
            <a:ext cx="7488832" cy="14401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spcBef>
                <a:spcPct val="20000"/>
              </a:spcBef>
            </a:pPr>
            <a:r>
              <a:rPr lang="ru-RU" sz="2000" dirty="0" smtClean="0">
                <a:solidFill>
                  <a:schemeClr val="bg1"/>
                </a:solidFill>
                <a:latin typeface="Myriad Pro Light" pitchFamily="34" charset="0"/>
                <a:ea typeface="Tahoma" pitchFamily="34" charset="0"/>
                <a:cs typeface="Tahoma" pitchFamily="34" charset="0"/>
              </a:rPr>
              <a:t>Экологическое просвещение и познавательный туризм – пропаганда экологических и природоохранных знаний</a:t>
            </a:r>
            <a:endParaRPr kumimoji="0" lang="ru-RU" sz="200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yriad Pro Light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3" name="Рисунок 12" descr="Prezentation_26121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5616" y="5805264"/>
            <a:ext cx="2611002" cy="492642"/>
          </a:xfrm>
          <a:prstGeom prst="rect">
            <a:avLst/>
          </a:prstGeom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84168" y="1556792"/>
            <a:ext cx="2232248" cy="469202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99411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3E2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Рисунок 15" descr="Prezentation_26121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73168" cy="1268760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43608" y="1844824"/>
            <a:ext cx="4176464" cy="3528392"/>
          </a:xfrm>
        </p:spPr>
        <p:txBody>
          <a:bodyPr>
            <a:noAutofit/>
          </a:bodyPr>
          <a:lstStyle/>
          <a:p>
            <a:pPr algn="l"/>
            <a:r>
              <a:rPr lang="ru-RU" sz="1300" b="1" dirty="0" smtClean="0">
                <a:solidFill>
                  <a:schemeClr val="tx1"/>
                </a:solidFill>
                <a:latin typeface="Myriad Pro Light" pitchFamily="34" charset="0"/>
                <a:ea typeface="Tahoma" pitchFamily="34" charset="0"/>
                <a:cs typeface="Tahoma" pitchFamily="34" charset="0"/>
              </a:rPr>
              <a:t>В центральной усадьбе расположены:</a:t>
            </a:r>
          </a:p>
          <a:p>
            <a:pPr algn="l"/>
            <a:endParaRPr lang="ru-RU" sz="1300" b="1" dirty="0">
              <a:solidFill>
                <a:schemeClr val="tx1"/>
              </a:solidFill>
              <a:latin typeface="Myriad Pro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 algn="l">
              <a:buAutoNum type="arabicParenR"/>
            </a:pPr>
            <a:r>
              <a:rPr lang="ru-RU" sz="1300" b="1" dirty="0" smtClean="0">
                <a:solidFill>
                  <a:schemeClr val="tx1"/>
                </a:solidFill>
                <a:latin typeface="Myriad Pro Light" pitchFamily="34" charset="0"/>
                <a:ea typeface="Tahoma" pitchFamily="34" charset="0"/>
                <a:cs typeface="Tahoma" pitchFamily="34" charset="0"/>
              </a:rPr>
              <a:t>Административное здание.</a:t>
            </a:r>
          </a:p>
          <a:p>
            <a:pPr marL="342900" indent="-342900" algn="l">
              <a:buAutoNum type="arabicParenR"/>
            </a:pPr>
            <a:r>
              <a:rPr lang="ru-RU" sz="1300" b="1" dirty="0" smtClean="0">
                <a:solidFill>
                  <a:schemeClr val="tx1"/>
                </a:solidFill>
                <a:latin typeface="Myriad Pro Light" pitchFamily="34" charset="0"/>
                <a:ea typeface="Tahoma" pitchFamily="34" charset="0"/>
                <a:cs typeface="Tahoma" pitchFamily="34" charset="0"/>
              </a:rPr>
              <a:t>Визит-центр, где проходят выставки и мероприятия на различные темы. В самоварной визит-центра можно подкрепиться. Недалеко от визит-центра расположена познавательная детская площадка.</a:t>
            </a:r>
          </a:p>
          <a:p>
            <a:pPr marL="342900" indent="-342900" algn="l">
              <a:buAutoNum type="arabicParenR"/>
            </a:pPr>
            <a:r>
              <a:rPr lang="ru-RU" sz="1300" b="1" dirty="0" smtClean="0">
                <a:solidFill>
                  <a:schemeClr val="tx1"/>
                </a:solidFill>
                <a:latin typeface="Myriad Pro Light" pitchFamily="34" charset="0"/>
                <a:ea typeface="Tahoma" pitchFamily="34" charset="0"/>
                <a:cs typeface="Tahoma" pitchFamily="34" charset="0"/>
              </a:rPr>
              <a:t>Современный музей природы включает 4 экспозиционных зала. Функционирует круглогодично.</a:t>
            </a:r>
          </a:p>
          <a:p>
            <a:pPr marL="342900" indent="-342900" algn="l">
              <a:buAutoNum type="arabicParenR"/>
            </a:pPr>
            <a:r>
              <a:rPr lang="ru-RU" sz="1300" b="1" dirty="0" smtClean="0">
                <a:solidFill>
                  <a:schemeClr val="tx1"/>
                </a:solidFill>
                <a:latin typeface="Myriad Pro Light" pitchFamily="34" charset="0"/>
                <a:ea typeface="Tahoma" pitchFamily="34" charset="0"/>
                <a:cs typeface="Tahoma" pitchFamily="34" charset="0"/>
              </a:rPr>
              <a:t>Кольцевая экологическая тропа «Знакомьтесь: Мордовский заповедник!» протяженностью 1,5 километра. Функционирует с мая по октябрь</a:t>
            </a:r>
            <a:r>
              <a:rPr lang="ru-RU" sz="1300" b="1" dirty="0" smtClean="0">
                <a:solidFill>
                  <a:schemeClr val="tx1"/>
                </a:solidFill>
                <a:latin typeface="Myriad Pro Light" pitchFamily="34" charset="0"/>
                <a:ea typeface="Tahoma" pitchFamily="34" charset="0"/>
                <a:cs typeface="Tahoma" pitchFamily="34" charset="0"/>
              </a:rPr>
              <a:t>.</a:t>
            </a:r>
          </a:p>
          <a:p>
            <a:pPr algn="l"/>
            <a:endParaRPr lang="ru-RU" sz="1300" b="1" dirty="0" smtClean="0">
              <a:solidFill>
                <a:schemeClr val="tx1"/>
              </a:solidFill>
              <a:latin typeface="Myriad Pro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 algn="l">
              <a:buAutoNum type="arabicParenR"/>
            </a:pPr>
            <a:endParaRPr lang="ru-RU" sz="1300" b="1" dirty="0" smtClean="0">
              <a:solidFill>
                <a:schemeClr val="tx1"/>
              </a:solidFill>
              <a:latin typeface="Myriad Pro Light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395536" y="-27384"/>
            <a:ext cx="1080120" cy="7238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400" dirty="0" smtClean="0">
                <a:solidFill>
                  <a:schemeClr val="bg1"/>
                </a:solidFill>
                <a:latin typeface="Myriad Pro Cond" pitchFamily="34" charset="0"/>
                <a:ea typeface="Tahoma" pitchFamily="34" charset="0"/>
                <a:cs typeface="Tahoma" pitchFamily="34" charset="0"/>
              </a:rPr>
              <a:t>02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985457" y="3429000"/>
            <a:ext cx="2432262" cy="1621508"/>
          </a:xfrm>
          <a:prstGeom prst="rect">
            <a:avLst/>
          </a:prstGeom>
          <a:noFill/>
        </p:spPr>
      </p:pic>
      <p:sp>
        <p:nvSpPr>
          <p:cNvPr id="19" name="Подзаголовок 2"/>
          <p:cNvSpPr txBox="1">
            <a:spLocks/>
          </p:cNvSpPr>
          <p:nvPr/>
        </p:nvSpPr>
        <p:spPr>
          <a:xfrm>
            <a:off x="1043608" y="116632"/>
            <a:ext cx="7488832" cy="14401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spcBef>
                <a:spcPct val="20000"/>
              </a:spcBef>
            </a:pPr>
            <a:r>
              <a:rPr lang="ru-RU" sz="2000" dirty="0" smtClean="0">
                <a:solidFill>
                  <a:schemeClr val="bg1"/>
                </a:solidFill>
                <a:latin typeface="Myriad Pro Light" pitchFamily="34" charset="0"/>
                <a:ea typeface="Tahoma" pitchFamily="34" charset="0"/>
                <a:cs typeface="Tahoma" pitchFamily="34" charset="0"/>
              </a:rPr>
              <a:t>Центральная усадьба Мордовского заповедника – </a:t>
            </a:r>
          </a:p>
          <a:p>
            <a:pPr lvl="0">
              <a:spcBef>
                <a:spcPct val="20000"/>
              </a:spcBef>
            </a:pPr>
            <a:r>
              <a:rPr lang="ru-RU" sz="2000" dirty="0" smtClean="0">
                <a:solidFill>
                  <a:schemeClr val="bg1"/>
                </a:solidFill>
                <a:latin typeface="Myriad Pro Light" pitchFamily="34" charset="0"/>
                <a:ea typeface="Tahoma" pitchFamily="34" charset="0"/>
                <a:cs typeface="Tahoma" pitchFamily="34" charset="0"/>
              </a:rPr>
              <a:t>посёлок Пушта</a:t>
            </a:r>
            <a:endParaRPr kumimoji="0" lang="ru-RU" sz="200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yriad Pro Light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3" name="Рисунок 12" descr="Prezentation_261214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15616" y="5805264"/>
            <a:ext cx="2611002" cy="49264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5985457" y="5071865"/>
            <a:ext cx="2432261" cy="1615456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985457" y="1777788"/>
            <a:ext cx="2432262" cy="162150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50977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3E2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Рисунок 15" descr="Prezentation_26121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73168" cy="1268760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43608" y="1844824"/>
            <a:ext cx="4176464" cy="3528392"/>
          </a:xfrm>
        </p:spPr>
        <p:txBody>
          <a:bodyPr>
            <a:noAutofit/>
          </a:bodyPr>
          <a:lstStyle/>
          <a:p>
            <a:pPr marL="342900" indent="-342900" algn="l">
              <a:buAutoNum type="arabicParenR"/>
            </a:pPr>
            <a:r>
              <a:rPr lang="ru-RU" sz="1300" b="1" dirty="0" smtClean="0">
                <a:solidFill>
                  <a:schemeClr val="tx1"/>
                </a:solidFill>
                <a:latin typeface="Myriad Pro Light" pitchFamily="34" charset="0"/>
                <a:ea typeface="Tahoma" pitchFamily="34" charset="0"/>
                <a:cs typeface="Tahoma" pitchFamily="34" charset="0"/>
              </a:rPr>
              <a:t>Выставка картин из шерсти «Корабли адмирала Ушакова». </a:t>
            </a:r>
          </a:p>
          <a:p>
            <a:pPr marL="342900" indent="-342900" algn="l">
              <a:buAutoNum type="arabicParenR"/>
            </a:pPr>
            <a:endParaRPr lang="ru-RU" sz="1300" b="1" dirty="0" smtClean="0">
              <a:solidFill>
                <a:schemeClr val="tx1"/>
              </a:solidFill>
              <a:latin typeface="Myriad Pro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 algn="l">
              <a:buAutoNum type="arabicParenR"/>
            </a:pPr>
            <a:r>
              <a:rPr lang="ru-RU" sz="1300" b="1" dirty="0" smtClean="0">
                <a:solidFill>
                  <a:schemeClr val="tx1"/>
                </a:solidFill>
                <a:latin typeface="Myriad Pro Light" pitchFamily="34" charset="0"/>
                <a:ea typeface="Tahoma" pitchFamily="34" charset="0"/>
                <a:cs typeface="Tahoma" pitchFamily="34" charset="0"/>
              </a:rPr>
              <a:t>7 февраля 2015 года – торжественное открытие выставки и благотворительный аукцион 5 картин в технике «шерстяной акварели».</a:t>
            </a:r>
          </a:p>
          <a:p>
            <a:pPr marL="342900" indent="-342900" algn="l">
              <a:buAutoNum type="arabicParenR"/>
            </a:pPr>
            <a:endParaRPr lang="ru-RU" sz="1300" b="1" dirty="0" smtClean="0">
              <a:solidFill>
                <a:schemeClr val="tx1"/>
              </a:solidFill>
              <a:latin typeface="Myriad Pro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 algn="l">
              <a:buAutoNum type="arabicParenR"/>
            </a:pPr>
            <a:r>
              <a:rPr lang="ru-RU" sz="1300" b="1" dirty="0" smtClean="0">
                <a:solidFill>
                  <a:schemeClr val="tx1"/>
                </a:solidFill>
                <a:latin typeface="Myriad Pro Light" pitchFamily="34" charset="0"/>
                <a:ea typeface="Tahoma" pitchFamily="34" charset="0"/>
                <a:cs typeface="Tahoma" pitchFamily="34" charset="0"/>
              </a:rPr>
              <a:t>Демонстрация фильма об Ушакове и </a:t>
            </a:r>
            <a:r>
              <a:rPr lang="ru-RU" sz="1300" b="1" dirty="0" err="1" smtClean="0">
                <a:solidFill>
                  <a:schemeClr val="tx1"/>
                </a:solidFill>
                <a:latin typeface="Myriad Pro Light" pitchFamily="34" charset="0"/>
                <a:ea typeface="Tahoma" pitchFamily="34" charset="0"/>
                <a:cs typeface="Tahoma" pitchFamily="34" charset="0"/>
              </a:rPr>
              <a:t>темниковской</a:t>
            </a:r>
            <a:r>
              <a:rPr lang="ru-RU" sz="1300" b="1" dirty="0" smtClean="0">
                <a:solidFill>
                  <a:schemeClr val="tx1"/>
                </a:solidFill>
                <a:latin typeface="Myriad Pro Light" pitchFamily="34" charset="0"/>
                <a:ea typeface="Tahoma" pitchFamily="34" charset="0"/>
                <a:cs typeface="Tahoma" pitchFamily="34" charset="0"/>
              </a:rPr>
              <a:t> земле.</a:t>
            </a:r>
          </a:p>
          <a:p>
            <a:pPr marL="342900" indent="-342900" algn="l">
              <a:buAutoNum type="arabicParenR"/>
            </a:pPr>
            <a:endParaRPr lang="ru-RU" sz="1300" b="1" dirty="0" smtClean="0">
              <a:solidFill>
                <a:schemeClr val="tx1"/>
              </a:solidFill>
              <a:latin typeface="Myriad Pro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 algn="l">
              <a:buAutoNum type="arabicParenR"/>
            </a:pPr>
            <a:r>
              <a:rPr lang="ru-RU" sz="1300" b="1" dirty="0" smtClean="0">
                <a:solidFill>
                  <a:schemeClr val="tx1"/>
                </a:solidFill>
                <a:latin typeface="Myriad Pro Light" pitchFamily="34" charset="0"/>
                <a:ea typeface="Tahoma" pitchFamily="34" charset="0"/>
                <a:cs typeface="Tahoma" pitchFamily="34" charset="0"/>
              </a:rPr>
              <a:t>Презентация книги «Ушаковы: монах и воин».</a:t>
            </a:r>
          </a:p>
          <a:p>
            <a:pPr marL="342900" indent="-342900" algn="l">
              <a:buAutoNum type="arabicParenR"/>
            </a:pPr>
            <a:endParaRPr lang="ru-RU" sz="1300" b="1" dirty="0" smtClean="0">
              <a:solidFill>
                <a:schemeClr val="tx1"/>
              </a:solidFill>
              <a:latin typeface="Myriad Pro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 algn="l">
              <a:buAutoNum type="arabicParenR"/>
            </a:pPr>
            <a:r>
              <a:rPr lang="ru-RU" sz="1300" b="1" dirty="0" smtClean="0">
                <a:solidFill>
                  <a:schemeClr val="tx1"/>
                </a:solidFill>
                <a:latin typeface="Myriad Pro Light" pitchFamily="34" charset="0"/>
                <a:ea typeface="Tahoma" pitchFamily="34" charset="0"/>
                <a:cs typeface="Tahoma" pitchFamily="34" charset="0"/>
              </a:rPr>
              <a:t>Мастер-класс для детей «Кораблик в технике радужного складывания».</a:t>
            </a:r>
          </a:p>
          <a:p>
            <a:pPr algn="l"/>
            <a:endParaRPr lang="ru-RU" sz="1300" b="1" dirty="0" smtClean="0">
              <a:solidFill>
                <a:schemeClr val="tx1"/>
              </a:solidFill>
              <a:latin typeface="Myriad Pro Light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395536" y="-27384"/>
            <a:ext cx="1080120" cy="7238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400" dirty="0" smtClean="0">
                <a:solidFill>
                  <a:schemeClr val="bg1"/>
                </a:solidFill>
                <a:latin typeface="Myriad Pro Cond" pitchFamily="34" charset="0"/>
                <a:ea typeface="Tahoma" pitchFamily="34" charset="0"/>
                <a:cs typeface="Tahoma" pitchFamily="34" charset="0"/>
              </a:rPr>
              <a:t>03</a:t>
            </a:r>
            <a:endParaRPr lang="ru-RU" sz="2400" dirty="0">
              <a:solidFill>
                <a:schemeClr val="bg1"/>
              </a:solidFill>
              <a:latin typeface="Myriad Pro Cond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9" name="Подзаголовок 2"/>
          <p:cNvSpPr txBox="1">
            <a:spLocks/>
          </p:cNvSpPr>
          <p:nvPr/>
        </p:nvSpPr>
        <p:spPr>
          <a:xfrm>
            <a:off x="1259632" y="116632"/>
            <a:ext cx="7272808" cy="14401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spcBef>
                <a:spcPct val="20000"/>
              </a:spcBef>
            </a:pPr>
            <a:r>
              <a:rPr lang="ru-RU" sz="2000" dirty="0" smtClean="0">
                <a:solidFill>
                  <a:schemeClr val="bg1"/>
                </a:solidFill>
                <a:latin typeface="Myriad Pro Light" pitchFamily="34" charset="0"/>
                <a:ea typeface="Tahoma" pitchFamily="34" charset="0"/>
                <a:cs typeface="Tahoma" pitchFamily="34" charset="0"/>
              </a:rPr>
              <a:t>Февраль 2015 года – мероприятие, </a:t>
            </a:r>
          </a:p>
          <a:p>
            <a:pPr lvl="0">
              <a:spcBef>
                <a:spcPct val="20000"/>
              </a:spcBef>
            </a:pPr>
            <a:r>
              <a:rPr lang="ru-RU" sz="2000" dirty="0" smtClean="0">
                <a:solidFill>
                  <a:schemeClr val="bg1"/>
                </a:solidFill>
                <a:latin typeface="Myriad Pro Light" pitchFamily="34" charset="0"/>
                <a:ea typeface="Tahoma" pitchFamily="34" charset="0"/>
                <a:cs typeface="Tahoma" pitchFamily="34" charset="0"/>
              </a:rPr>
              <a:t>посвященное 270-летию со дня рождения Федора Ушакова</a:t>
            </a:r>
          </a:p>
        </p:txBody>
      </p:sp>
      <p:pic>
        <p:nvPicPr>
          <p:cNvPr id="13" name="Рисунок 12" descr="Prezentation_26121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5616" y="5805264"/>
            <a:ext cx="2611002" cy="492642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84273" y="1558133"/>
            <a:ext cx="2876159" cy="424713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67356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3E2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Рисунок 15" descr="Prezentation_26121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73168" cy="1268760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43608" y="1844824"/>
            <a:ext cx="4176464" cy="3528392"/>
          </a:xfrm>
        </p:spPr>
        <p:txBody>
          <a:bodyPr>
            <a:noAutofit/>
          </a:bodyPr>
          <a:lstStyle/>
          <a:p>
            <a:pPr algn="l"/>
            <a:r>
              <a:rPr lang="ru-RU" sz="1300" b="1" dirty="0" smtClean="0">
                <a:solidFill>
                  <a:schemeClr val="tx1"/>
                </a:solidFill>
                <a:latin typeface="Myriad Pro Light" pitchFamily="34" charset="0"/>
                <a:ea typeface="Tahoma" pitchFamily="34" charset="0"/>
                <a:cs typeface="Tahoma" pitchFamily="34" charset="0"/>
              </a:rPr>
              <a:t>Март – «День воды» (22 марта – Всемирный день водных ресурсов). </a:t>
            </a:r>
          </a:p>
          <a:p>
            <a:pPr algn="l"/>
            <a:endParaRPr lang="ru-RU" sz="1300" b="1" dirty="0" smtClean="0">
              <a:solidFill>
                <a:schemeClr val="tx1"/>
              </a:solidFill>
              <a:latin typeface="Myriad Pro Light" pitchFamily="34" charset="0"/>
              <a:ea typeface="Tahoma" pitchFamily="34" charset="0"/>
              <a:cs typeface="Tahoma" pitchFamily="34" charset="0"/>
            </a:endParaRPr>
          </a:p>
          <a:p>
            <a:pPr algn="l"/>
            <a:r>
              <a:rPr lang="ru-RU" sz="1300" b="1" dirty="0" smtClean="0">
                <a:solidFill>
                  <a:schemeClr val="tx1"/>
                </a:solidFill>
                <a:latin typeface="Myriad Pro Light" pitchFamily="34" charset="0"/>
                <a:ea typeface="Tahoma" pitchFamily="34" charset="0"/>
                <a:cs typeface="Tahoma" pitchFamily="34" charset="0"/>
              </a:rPr>
              <a:t>Апрель </a:t>
            </a:r>
            <a:r>
              <a:rPr lang="ru-RU" sz="1300" b="1" dirty="0">
                <a:solidFill>
                  <a:schemeClr val="tx1"/>
                </a:solidFill>
                <a:latin typeface="Myriad Pro Light" pitchFamily="34" charset="0"/>
                <a:ea typeface="Tahoma" pitchFamily="34" charset="0"/>
                <a:cs typeface="Tahoma" pitchFamily="34" charset="0"/>
              </a:rPr>
              <a:t>– «День птиц» (1 апреля – Международный день птиц), «Горихвостка – птица 2015 года</a:t>
            </a:r>
            <a:r>
              <a:rPr lang="ru-RU" sz="1300" b="1" dirty="0" smtClean="0">
                <a:solidFill>
                  <a:schemeClr val="tx1"/>
                </a:solidFill>
                <a:latin typeface="Myriad Pro Light" pitchFamily="34" charset="0"/>
                <a:ea typeface="Tahoma" pitchFamily="34" charset="0"/>
                <a:cs typeface="Tahoma" pitchFamily="34" charset="0"/>
              </a:rPr>
              <a:t>».</a:t>
            </a:r>
          </a:p>
          <a:p>
            <a:pPr algn="l"/>
            <a:endParaRPr lang="ru-RU" sz="1300" b="1" dirty="0">
              <a:solidFill>
                <a:schemeClr val="tx1"/>
              </a:solidFill>
              <a:latin typeface="Myriad Pro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 algn="l">
              <a:buAutoNum type="arabicPeriod"/>
            </a:pPr>
            <a:r>
              <a:rPr lang="ru-RU" sz="1300" b="1" dirty="0" smtClean="0">
                <a:solidFill>
                  <a:schemeClr val="tx1"/>
                </a:solidFill>
                <a:latin typeface="Myriad Pro Light" pitchFamily="34" charset="0"/>
                <a:ea typeface="Tahoma" pitchFamily="34" charset="0"/>
                <a:cs typeface="Tahoma" pitchFamily="34" charset="0"/>
              </a:rPr>
              <a:t>В зависимости от темы кукольные спектакли для детей с участием героев мордовского эпоса.</a:t>
            </a:r>
          </a:p>
          <a:p>
            <a:pPr marL="342900" indent="-342900" algn="l">
              <a:buAutoNum type="arabicPeriod"/>
            </a:pPr>
            <a:endParaRPr lang="ru-RU" sz="1300" b="1" dirty="0" smtClean="0">
              <a:solidFill>
                <a:schemeClr val="tx1"/>
              </a:solidFill>
              <a:latin typeface="Myriad Pro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 algn="l">
              <a:buAutoNum type="arabicPeriod"/>
            </a:pPr>
            <a:r>
              <a:rPr lang="ru-RU" sz="1300" b="1" dirty="0" smtClean="0">
                <a:solidFill>
                  <a:schemeClr val="tx1"/>
                </a:solidFill>
                <a:latin typeface="Myriad Pro Light" pitchFamily="34" charset="0"/>
                <a:ea typeface="Tahoma" pitchFamily="34" charset="0"/>
                <a:cs typeface="Tahoma" pitchFamily="34" charset="0"/>
              </a:rPr>
              <a:t>Мастер-классы для детей.</a:t>
            </a:r>
          </a:p>
          <a:p>
            <a:pPr marL="342900" indent="-342900" algn="l">
              <a:buAutoNum type="arabicPeriod"/>
            </a:pPr>
            <a:endParaRPr lang="ru-RU" sz="1300" b="1" dirty="0" smtClean="0">
              <a:solidFill>
                <a:schemeClr val="tx1"/>
              </a:solidFill>
              <a:latin typeface="Myriad Pro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 algn="l">
              <a:buAutoNum type="arabicPeriod"/>
            </a:pPr>
            <a:r>
              <a:rPr lang="ru-RU" sz="1300" b="1" dirty="0" smtClean="0">
                <a:solidFill>
                  <a:schemeClr val="tx1"/>
                </a:solidFill>
                <a:latin typeface="Myriad Pro Light" pitchFamily="34" charset="0"/>
                <a:ea typeface="Tahoma" pitchFamily="34" charset="0"/>
                <a:cs typeface="Tahoma" pitchFamily="34" charset="0"/>
              </a:rPr>
              <a:t>Экскурсии в  музей природы, по экологической тропе.</a:t>
            </a: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395536" y="-27384"/>
            <a:ext cx="1080120" cy="7238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400" dirty="0" smtClean="0">
                <a:solidFill>
                  <a:schemeClr val="bg1"/>
                </a:solidFill>
                <a:latin typeface="Myriad Pro Cond" pitchFamily="34" charset="0"/>
                <a:ea typeface="Tahoma" pitchFamily="34" charset="0"/>
                <a:cs typeface="Tahoma" pitchFamily="34" charset="0"/>
              </a:rPr>
              <a:t>04</a:t>
            </a:r>
            <a:endParaRPr lang="ru-RU" sz="2400" dirty="0">
              <a:solidFill>
                <a:schemeClr val="bg1"/>
              </a:solidFill>
              <a:latin typeface="Myriad Pro Cond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9" name="Подзаголовок 2"/>
          <p:cNvSpPr txBox="1">
            <a:spLocks/>
          </p:cNvSpPr>
          <p:nvPr/>
        </p:nvSpPr>
        <p:spPr>
          <a:xfrm>
            <a:off x="1259632" y="116632"/>
            <a:ext cx="7272808" cy="14401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spcBef>
                <a:spcPct val="20000"/>
              </a:spcBef>
            </a:pPr>
            <a:r>
              <a:rPr lang="ru-RU" sz="2000" dirty="0" smtClean="0">
                <a:solidFill>
                  <a:schemeClr val="bg1"/>
                </a:solidFill>
                <a:latin typeface="Myriad Pro Light" pitchFamily="34" charset="0"/>
                <a:ea typeface="Tahoma" pitchFamily="34" charset="0"/>
                <a:cs typeface="Tahoma" pitchFamily="34" charset="0"/>
              </a:rPr>
              <a:t>Другие мероприятия</a:t>
            </a:r>
          </a:p>
        </p:txBody>
      </p:sp>
      <p:pic>
        <p:nvPicPr>
          <p:cNvPr id="13" name="Рисунок 12" descr="Prezentation_26121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5616" y="5805264"/>
            <a:ext cx="2611002" cy="49264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5652119" y="1813544"/>
            <a:ext cx="2637147" cy="175947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5652119" y="3726103"/>
            <a:ext cx="2637147" cy="1758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0048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3E2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Рисунок 15" descr="Prezentation_26121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73168" cy="1268760"/>
          </a:xfrm>
          <a:prstGeom prst="rect">
            <a:avLst/>
          </a:prstGeom>
        </p:spPr>
      </p:pic>
      <p:sp>
        <p:nvSpPr>
          <p:cNvPr id="12" name="Заголовок 1"/>
          <p:cNvSpPr txBox="1">
            <a:spLocks/>
          </p:cNvSpPr>
          <p:nvPr/>
        </p:nvSpPr>
        <p:spPr>
          <a:xfrm>
            <a:off x="395536" y="-27384"/>
            <a:ext cx="1080120" cy="7238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400" dirty="0" smtClean="0">
                <a:solidFill>
                  <a:schemeClr val="bg1"/>
                </a:solidFill>
                <a:latin typeface="Myriad Pro Cond" pitchFamily="34" charset="0"/>
                <a:ea typeface="Tahoma" pitchFamily="34" charset="0"/>
                <a:cs typeface="Tahoma" pitchFamily="34" charset="0"/>
              </a:rPr>
              <a:t>05</a:t>
            </a:r>
            <a:endParaRPr lang="ru-RU" sz="2400" dirty="0">
              <a:solidFill>
                <a:schemeClr val="bg1"/>
              </a:solidFill>
              <a:latin typeface="Myriad Pro Cond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40854" y="1772816"/>
            <a:ext cx="2734572" cy="1492206"/>
          </a:xfrm>
          <a:prstGeom prst="rect">
            <a:avLst/>
          </a:prstGeom>
          <a:noFill/>
        </p:spPr>
      </p:pic>
      <p:sp>
        <p:nvSpPr>
          <p:cNvPr id="19" name="Подзаголовок 2"/>
          <p:cNvSpPr txBox="1">
            <a:spLocks/>
          </p:cNvSpPr>
          <p:nvPr/>
        </p:nvSpPr>
        <p:spPr>
          <a:xfrm>
            <a:off x="1043608" y="116632"/>
            <a:ext cx="7488832" cy="14401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spcBef>
                <a:spcPct val="20000"/>
              </a:spcBef>
            </a:pPr>
            <a:r>
              <a:rPr lang="ru-RU" sz="2000" dirty="0" err="1" smtClean="0">
                <a:solidFill>
                  <a:schemeClr val="bg1"/>
                </a:solidFill>
                <a:latin typeface="Myriad Pro Light" pitchFamily="34" charset="0"/>
                <a:ea typeface="Tahoma" pitchFamily="34" charset="0"/>
                <a:cs typeface="Tahoma" pitchFamily="34" charset="0"/>
              </a:rPr>
              <a:t>Фотоловушки</a:t>
            </a:r>
            <a:r>
              <a:rPr lang="ru-RU" sz="2000" dirty="0" smtClean="0">
                <a:solidFill>
                  <a:schemeClr val="bg1"/>
                </a:solidFill>
                <a:latin typeface="Myriad Pro Light" pitchFamily="34" charset="0"/>
                <a:ea typeface="Tahoma" pitchFamily="34" charset="0"/>
                <a:cs typeface="Tahoma" pitchFamily="34" charset="0"/>
              </a:rPr>
              <a:t> – новый инструмент наблюдения за животными</a:t>
            </a:r>
            <a:endParaRPr kumimoji="0" lang="ru-RU" sz="200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yriad Pro Light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3" name="Рисунок 12" descr="Prezentation_261214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15616" y="5805264"/>
            <a:ext cx="2611002" cy="492642"/>
          </a:xfrm>
          <a:prstGeom prst="rect">
            <a:avLst/>
          </a:prstGeom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64"/>
          <a:stretch/>
        </p:blipFill>
        <p:spPr bwMode="auto">
          <a:xfrm>
            <a:off x="3123890" y="3789039"/>
            <a:ext cx="2293850" cy="1823479"/>
          </a:xfrm>
          <a:prstGeom prst="rect">
            <a:avLst/>
          </a:prstGeom>
          <a:noFill/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1560" y="1772816"/>
            <a:ext cx="2140942" cy="1823479"/>
          </a:xfrm>
          <a:prstGeom prst="rect">
            <a:avLst/>
          </a:prstGeom>
          <a:noFill/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15816" y="1772816"/>
            <a:ext cx="2501924" cy="1823479"/>
          </a:xfrm>
          <a:prstGeom prst="rect">
            <a:avLst/>
          </a:prstGeom>
          <a:noFill/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7190" y="3789040"/>
            <a:ext cx="2385493" cy="1823479"/>
          </a:xfrm>
          <a:prstGeom prst="rect">
            <a:avLst/>
          </a:prstGeom>
          <a:noFill/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14" t="27121" r="7947" b="6669"/>
          <a:stretch/>
        </p:blipFill>
        <p:spPr bwMode="auto">
          <a:xfrm>
            <a:off x="5647457" y="3429000"/>
            <a:ext cx="2727970" cy="218351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02292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3E2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Рисунок 15" descr="Prezentation_26121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73168" cy="1268760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43608" y="1844824"/>
            <a:ext cx="4176464" cy="3672408"/>
          </a:xfrm>
        </p:spPr>
        <p:txBody>
          <a:bodyPr>
            <a:noAutofit/>
          </a:bodyPr>
          <a:lstStyle/>
          <a:p>
            <a:pPr algn="l"/>
            <a:r>
              <a:rPr lang="ru-RU" sz="1300" b="1" dirty="0" smtClean="0">
                <a:solidFill>
                  <a:schemeClr val="tx1"/>
                </a:solidFill>
                <a:latin typeface="Myriad Pro Light" pitchFamily="34" charset="0"/>
                <a:ea typeface="Tahoma" pitchFamily="34" charset="0"/>
                <a:cs typeface="Tahoma" pitchFamily="34" charset="0"/>
              </a:rPr>
              <a:t>1. Инфраструктуру Павловского кордона составляют:</a:t>
            </a:r>
          </a:p>
          <a:p>
            <a:pPr marL="342900" indent="-342900" algn="l">
              <a:spcBef>
                <a:spcPts val="0"/>
              </a:spcBef>
              <a:buAutoNum type="arabicParenR"/>
            </a:pPr>
            <a:r>
              <a:rPr lang="ru-RU" sz="1300" b="1" dirty="0" smtClean="0">
                <a:solidFill>
                  <a:schemeClr val="tx1"/>
                </a:solidFill>
                <a:latin typeface="Myriad Pro Light" pitchFamily="34" charset="0"/>
                <a:ea typeface="Tahoma" pitchFamily="34" charset="0"/>
                <a:cs typeface="Tahoma" pitchFamily="34" charset="0"/>
              </a:rPr>
              <a:t>6 отапливаемых гостевых домиков на 25 человек;</a:t>
            </a:r>
          </a:p>
          <a:p>
            <a:pPr marL="342900" indent="-342900" algn="l">
              <a:spcBef>
                <a:spcPts val="0"/>
              </a:spcBef>
              <a:buAutoNum type="arabicParenR"/>
            </a:pPr>
            <a:r>
              <a:rPr lang="ru-RU" sz="1300" b="1" dirty="0" smtClean="0">
                <a:solidFill>
                  <a:schemeClr val="tx1"/>
                </a:solidFill>
                <a:latin typeface="Myriad Pro Light" pitchFamily="34" charset="0"/>
                <a:ea typeface="Tahoma" pitchFamily="34" charset="0"/>
                <a:cs typeface="Tahoma" pitchFamily="34" charset="0"/>
              </a:rPr>
              <a:t>баня с верандой;</a:t>
            </a:r>
          </a:p>
          <a:p>
            <a:pPr marL="342900" indent="-342900" algn="l">
              <a:spcBef>
                <a:spcPts val="0"/>
              </a:spcBef>
              <a:buAutoNum type="arabicParenR"/>
            </a:pPr>
            <a:r>
              <a:rPr lang="ru-RU" sz="1300" b="1" dirty="0">
                <a:solidFill>
                  <a:schemeClr val="tx1"/>
                </a:solidFill>
                <a:latin typeface="Myriad Pro Light" pitchFamily="34" charset="0"/>
                <a:ea typeface="Tahoma" pitchFamily="34" charset="0"/>
                <a:cs typeface="Tahoma" pitchFamily="34" charset="0"/>
              </a:rPr>
              <a:t>г</a:t>
            </a:r>
            <a:r>
              <a:rPr lang="ru-RU" sz="1300" b="1" dirty="0" smtClean="0">
                <a:solidFill>
                  <a:schemeClr val="tx1"/>
                </a:solidFill>
                <a:latin typeface="Myriad Pro Light" pitchFamily="34" charset="0"/>
                <a:ea typeface="Tahoma" pitchFamily="34" charset="0"/>
                <a:cs typeface="Tahoma" pitchFamily="34" charset="0"/>
              </a:rPr>
              <a:t>араж с вспомогательными помещениями;</a:t>
            </a:r>
          </a:p>
          <a:p>
            <a:pPr marL="342900" indent="-342900" algn="l">
              <a:spcBef>
                <a:spcPts val="0"/>
              </a:spcBef>
              <a:buAutoNum type="arabicParenR"/>
            </a:pPr>
            <a:r>
              <a:rPr lang="ru-RU" sz="1300" b="1" dirty="0">
                <a:solidFill>
                  <a:schemeClr val="tx1"/>
                </a:solidFill>
                <a:latin typeface="Myriad Pro Light" pitchFamily="34" charset="0"/>
                <a:ea typeface="Tahoma" pitchFamily="34" charset="0"/>
                <a:cs typeface="Tahoma" pitchFamily="34" charset="0"/>
              </a:rPr>
              <a:t>к</a:t>
            </a:r>
            <a:r>
              <a:rPr lang="ru-RU" sz="1300" b="1" dirty="0" smtClean="0">
                <a:solidFill>
                  <a:schemeClr val="tx1"/>
                </a:solidFill>
                <a:latin typeface="Myriad Pro Light" pitchFamily="34" charset="0"/>
                <a:ea typeface="Tahoma" pitchFamily="34" charset="0"/>
                <a:cs typeface="Tahoma" pitchFamily="34" charset="0"/>
              </a:rPr>
              <a:t>ухня на кордоне (на газу).</a:t>
            </a:r>
          </a:p>
          <a:p>
            <a:pPr algn="l"/>
            <a:endParaRPr lang="ru-RU" sz="1300" b="1" dirty="0" smtClean="0">
              <a:solidFill>
                <a:schemeClr val="tx1"/>
              </a:solidFill>
              <a:latin typeface="Myriad Pro Light" pitchFamily="34" charset="0"/>
              <a:ea typeface="Tahoma" pitchFamily="34" charset="0"/>
              <a:cs typeface="Tahoma" pitchFamily="34" charset="0"/>
            </a:endParaRPr>
          </a:p>
          <a:p>
            <a:pPr algn="l"/>
            <a:r>
              <a:rPr lang="ru-RU" sz="1300" b="1" dirty="0" smtClean="0">
                <a:solidFill>
                  <a:schemeClr val="tx1"/>
                </a:solidFill>
                <a:latin typeface="Myriad Pro Light" pitchFamily="34" charset="0"/>
                <a:ea typeface="Tahoma" pitchFamily="34" charset="0"/>
                <a:cs typeface="Tahoma" pitchFamily="34" charset="0"/>
              </a:rPr>
              <a:t>2. Летом посетители могут прокатиться на </a:t>
            </a:r>
            <a:r>
              <a:rPr lang="ru-RU" sz="1300" b="1" dirty="0" err="1" smtClean="0">
                <a:solidFill>
                  <a:schemeClr val="tx1"/>
                </a:solidFill>
                <a:latin typeface="Myriad Pro Light" pitchFamily="34" charset="0"/>
                <a:ea typeface="Tahoma" pitchFamily="34" charset="0"/>
                <a:cs typeface="Tahoma" pitchFamily="34" charset="0"/>
              </a:rPr>
              <a:t>квадроцикле</a:t>
            </a:r>
            <a:r>
              <a:rPr lang="ru-RU" sz="1300" b="1" dirty="0" smtClean="0">
                <a:solidFill>
                  <a:schemeClr val="tx1"/>
                </a:solidFill>
                <a:latin typeface="Myriad Pro Light" pitchFamily="34" charset="0"/>
                <a:ea typeface="Tahoma" pitchFamily="34" charset="0"/>
                <a:cs typeface="Tahoma" pitchFamily="34" charset="0"/>
              </a:rPr>
              <a:t>, зимой предусмотрен лыжный маршрут и катание на снегоходах.</a:t>
            </a:r>
          </a:p>
          <a:p>
            <a:pPr algn="l"/>
            <a:endParaRPr lang="ru-RU" sz="1300" b="1" dirty="0" smtClean="0">
              <a:solidFill>
                <a:schemeClr val="tx1"/>
              </a:solidFill>
              <a:latin typeface="Myriad Pro Light" pitchFamily="34" charset="0"/>
              <a:ea typeface="Tahoma" pitchFamily="34" charset="0"/>
              <a:cs typeface="Tahoma" pitchFamily="34" charset="0"/>
            </a:endParaRPr>
          </a:p>
          <a:p>
            <a:pPr algn="l"/>
            <a:r>
              <a:rPr lang="ru-RU" sz="1300" b="1" dirty="0" smtClean="0">
                <a:solidFill>
                  <a:schemeClr val="tx1"/>
                </a:solidFill>
                <a:latin typeface="Myriad Pro Light" pitchFamily="34" charset="0"/>
                <a:ea typeface="Tahoma" pitchFamily="34" charset="0"/>
                <a:cs typeface="Tahoma" pitchFamily="34" charset="0"/>
              </a:rPr>
              <a:t>3. Функционирует экологическая тропа «Наблюдение за животными».</a:t>
            </a:r>
          </a:p>
          <a:p>
            <a:pPr algn="l"/>
            <a:endParaRPr lang="ru-RU" sz="1300" b="1" dirty="0" smtClean="0">
              <a:solidFill>
                <a:schemeClr val="tx1"/>
              </a:solidFill>
              <a:latin typeface="Myriad Pro Light" pitchFamily="34" charset="0"/>
              <a:ea typeface="Tahoma" pitchFamily="34" charset="0"/>
              <a:cs typeface="Tahoma" pitchFamily="34" charset="0"/>
            </a:endParaRPr>
          </a:p>
          <a:p>
            <a:pPr algn="l"/>
            <a:r>
              <a:rPr lang="ru-RU" sz="1300" b="1" dirty="0" smtClean="0">
                <a:solidFill>
                  <a:schemeClr val="tx1"/>
                </a:solidFill>
                <a:latin typeface="Myriad Pro Light" pitchFamily="34" charset="0"/>
                <a:ea typeface="Tahoma" pitchFamily="34" charset="0"/>
                <a:cs typeface="Tahoma" pitchFamily="34" charset="0"/>
              </a:rPr>
              <a:t>4. В 2015 году планируется открытие визит-центра с кухней и столовой.</a:t>
            </a: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395536" y="-27384"/>
            <a:ext cx="1080120" cy="7238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400" dirty="0" smtClean="0">
                <a:solidFill>
                  <a:schemeClr val="bg1"/>
                </a:solidFill>
                <a:latin typeface="Myriad Pro Cond" pitchFamily="34" charset="0"/>
                <a:ea typeface="Tahoma" pitchFamily="34" charset="0"/>
                <a:cs typeface="Tahoma" pitchFamily="34" charset="0"/>
              </a:rPr>
              <a:t>06</a:t>
            </a:r>
            <a:endParaRPr lang="ru-RU" sz="2400" dirty="0">
              <a:solidFill>
                <a:schemeClr val="bg1"/>
              </a:solidFill>
              <a:latin typeface="Myriad Pro Cond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83147" y="1870960"/>
            <a:ext cx="2734572" cy="1828745"/>
          </a:xfrm>
          <a:prstGeom prst="rect">
            <a:avLst/>
          </a:prstGeom>
          <a:noFill/>
        </p:spPr>
      </p:pic>
      <p:sp>
        <p:nvSpPr>
          <p:cNvPr id="19" name="Подзаголовок 2"/>
          <p:cNvSpPr txBox="1">
            <a:spLocks/>
          </p:cNvSpPr>
          <p:nvPr/>
        </p:nvSpPr>
        <p:spPr>
          <a:xfrm>
            <a:off x="1043608" y="116632"/>
            <a:ext cx="7488832" cy="14401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spcBef>
                <a:spcPct val="20000"/>
              </a:spcBef>
            </a:pPr>
            <a:r>
              <a:rPr lang="ru-RU" sz="2000" dirty="0" smtClean="0">
                <a:solidFill>
                  <a:schemeClr val="bg1"/>
                </a:solidFill>
                <a:latin typeface="Myriad Pro Light" pitchFamily="34" charset="0"/>
                <a:ea typeface="Tahoma" pitchFamily="34" charset="0"/>
                <a:cs typeface="Tahoma" pitchFamily="34" charset="0"/>
              </a:rPr>
              <a:t>Павловский кордон (10 километров от пос. Пушта) – </a:t>
            </a:r>
          </a:p>
          <a:p>
            <a:pPr lvl="0">
              <a:spcBef>
                <a:spcPct val="20000"/>
              </a:spcBef>
            </a:pPr>
            <a:r>
              <a:rPr lang="ru-RU" sz="2000" dirty="0" smtClean="0">
                <a:solidFill>
                  <a:schemeClr val="bg1"/>
                </a:solidFill>
                <a:latin typeface="Myriad Pro Light" pitchFamily="34" charset="0"/>
                <a:ea typeface="Tahoma" pitchFamily="34" charset="0"/>
                <a:cs typeface="Tahoma" pitchFamily="34" charset="0"/>
              </a:rPr>
              <a:t>основная база экологического познавательного туризма (круглый год принимает туристов)</a:t>
            </a:r>
            <a:endParaRPr kumimoji="0" lang="ru-RU" sz="200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yriad Pro Light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3" name="Рисунок 12" descr="Prezentation_261214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15616" y="5805264"/>
            <a:ext cx="2611002" cy="492642"/>
          </a:xfrm>
          <a:prstGeom prst="rect">
            <a:avLst/>
          </a:prstGeom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83147" y="3852103"/>
            <a:ext cx="2734572" cy="205093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54827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3E2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Рисунок 15" descr="Prezentation_26121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73168" cy="1268760"/>
          </a:xfrm>
          <a:prstGeom prst="rect">
            <a:avLst/>
          </a:prstGeom>
        </p:spPr>
      </p:pic>
      <p:sp>
        <p:nvSpPr>
          <p:cNvPr id="12" name="Заголовок 1"/>
          <p:cNvSpPr txBox="1">
            <a:spLocks/>
          </p:cNvSpPr>
          <p:nvPr/>
        </p:nvSpPr>
        <p:spPr>
          <a:xfrm>
            <a:off x="395536" y="-27384"/>
            <a:ext cx="1080120" cy="7238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400" dirty="0" smtClean="0">
                <a:solidFill>
                  <a:schemeClr val="bg1"/>
                </a:solidFill>
                <a:latin typeface="Myriad Pro Cond" pitchFamily="34" charset="0"/>
                <a:ea typeface="Tahoma" pitchFamily="34" charset="0"/>
                <a:cs typeface="Tahoma" pitchFamily="34" charset="0"/>
              </a:rPr>
              <a:t>06.1</a:t>
            </a:r>
            <a:endParaRPr lang="ru-RU" sz="2400" dirty="0">
              <a:solidFill>
                <a:schemeClr val="bg1"/>
              </a:solidFill>
              <a:latin typeface="Myriad Pro Cond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293"/>
          <a:stretch/>
        </p:blipFill>
        <p:spPr bwMode="auto">
          <a:xfrm>
            <a:off x="472040" y="1772816"/>
            <a:ext cx="5253351" cy="3960440"/>
          </a:xfrm>
          <a:prstGeom prst="rect">
            <a:avLst/>
          </a:prstGeom>
          <a:noFill/>
        </p:spPr>
      </p:pic>
      <p:sp>
        <p:nvSpPr>
          <p:cNvPr id="19" name="Подзаголовок 2"/>
          <p:cNvSpPr txBox="1">
            <a:spLocks/>
          </p:cNvSpPr>
          <p:nvPr/>
        </p:nvSpPr>
        <p:spPr>
          <a:xfrm>
            <a:off x="1043608" y="116632"/>
            <a:ext cx="7488832" cy="14401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spcBef>
                <a:spcPct val="20000"/>
              </a:spcBef>
            </a:pPr>
            <a:r>
              <a:rPr lang="ru-RU" sz="2000" noProof="0" dirty="0" smtClean="0">
                <a:solidFill>
                  <a:schemeClr val="bg1"/>
                </a:solidFill>
                <a:latin typeface="Myriad Pro Light" pitchFamily="34" charset="0"/>
                <a:ea typeface="Tahoma" pitchFamily="34" charset="0"/>
                <a:cs typeface="Tahoma" pitchFamily="34" charset="0"/>
              </a:rPr>
              <a:t>Январь 2015 года – сказочные каникулы «</a:t>
            </a:r>
            <a:r>
              <a:rPr lang="ru-RU" sz="2000" noProof="0" dirty="0" err="1" smtClean="0">
                <a:solidFill>
                  <a:schemeClr val="bg1"/>
                </a:solidFill>
                <a:latin typeface="Myriad Pro Light" pitchFamily="34" charset="0"/>
                <a:ea typeface="Tahoma" pitchFamily="34" charset="0"/>
                <a:cs typeface="Tahoma" pitchFamily="34" charset="0"/>
              </a:rPr>
              <a:t>Дерсу</a:t>
            </a:r>
            <a:r>
              <a:rPr lang="ru-RU" sz="2000" noProof="0" dirty="0" smtClean="0">
                <a:solidFill>
                  <a:schemeClr val="bg1"/>
                </a:solidFill>
                <a:latin typeface="Myriad Pro Light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2000" noProof="0" dirty="0" err="1" smtClean="0">
                <a:solidFill>
                  <a:schemeClr val="bg1"/>
                </a:solidFill>
                <a:latin typeface="Myriad Pro Light" pitchFamily="34" charset="0"/>
                <a:ea typeface="Tahoma" pitchFamily="34" charset="0"/>
                <a:cs typeface="Tahoma" pitchFamily="34" charset="0"/>
              </a:rPr>
              <a:t>Узала</a:t>
            </a:r>
            <a:r>
              <a:rPr lang="ru-RU" sz="2000" noProof="0" dirty="0" smtClean="0">
                <a:solidFill>
                  <a:schemeClr val="bg1"/>
                </a:solidFill>
                <a:latin typeface="Myriad Pro Light" pitchFamily="34" charset="0"/>
                <a:ea typeface="Tahoma" pitchFamily="34" charset="0"/>
                <a:cs typeface="Tahoma" pitchFamily="34" charset="0"/>
              </a:rPr>
              <a:t>»</a:t>
            </a:r>
          </a:p>
        </p:txBody>
      </p:sp>
      <p:pic>
        <p:nvPicPr>
          <p:cNvPr id="13" name="Рисунок 12" descr="Prezentation_261214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15616" y="5805264"/>
            <a:ext cx="2611002" cy="492642"/>
          </a:xfrm>
          <a:prstGeom prst="rect">
            <a:avLst/>
          </a:prstGeom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11754" y="1772816"/>
            <a:ext cx="2734572" cy="2050929"/>
          </a:xfrm>
          <a:prstGeom prst="rect">
            <a:avLst/>
          </a:prstGeom>
          <a:noFill/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11754" y="3911011"/>
            <a:ext cx="2734572" cy="258798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99542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3E2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Рисунок 15" descr="Prezentation_26121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73168" cy="1268760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43608" y="1844824"/>
            <a:ext cx="4176464" cy="3672408"/>
          </a:xfrm>
        </p:spPr>
        <p:txBody>
          <a:bodyPr>
            <a:noAutofit/>
          </a:bodyPr>
          <a:lstStyle/>
          <a:p>
            <a:pPr algn="l"/>
            <a:r>
              <a:rPr lang="ru-RU" sz="1300" b="1" dirty="0" smtClean="0">
                <a:solidFill>
                  <a:schemeClr val="tx1"/>
                </a:solidFill>
                <a:latin typeface="Myriad Pro Light" pitchFamily="34" charset="0"/>
                <a:ea typeface="Tahoma" pitchFamily="34" charset="0"/>
                <a:cs typeface="Tahoma" pitchFamily="34" charset="0"/>
              </a:rPr>
              <a:t>1. Предназначен для весенне-летне-осеннего проживания.</a:t>
            </a:r>
          </a:p>
          <a:p>
            <a:pPr algn="l"/>
            <a:endParaRPr lang="ru-RU" sz="1300" b="1" dirty="0" smtClean="0">
              <a:solidFill>
                <a:schemeClr val="tx1"/>
              </a:solidFill>
              <a:latin typeface="Myriad Pro Light" pitchFamily="34" charset="0"/>
              <a:ea typeface="Tahoma" pitchFamily="34" charset="0"/>
              <a:cs typeface="Tahoma" pitchFamily="34" charset="0"/>
            </a:endParaRPr>
          </a:p>
          <a:p>
            <a:pPr algn="l"/>
            <a:r>
              <a:rPr lang="ru-RU" sz="1300" b="1" dirty="0" smtClean="0">
                <a:solidFill>
                  <a:schemeClr val="tx1"/>
                </a:solidFill>
                <a:latin typeface="Myriad Pro Light" pitchFamily="34" charset="0"/>
                <a:ea typeface="Tahoma" pitchFamily="34" charset="0"/>
                <a:cs typeface="Tahoma" pitchFamily="34" charset="0"/>
              </a:rPr>
              <a:t>2. Инфраструктура:</a:t>
            </a:r>
          </a:p>
          <a:p>
            <a:pPr marL="342900" indent="-342900" algn="l">
              <a:spcBef>
                <a:spcPts val="0"/>
              </a:spcBef>
              <a:buAutoNum type="arabicParenR"/>
            </a:pPr>
            <a:r>
              <a:rPr lang="ru-RU" sz="1300" b="1" dirty="0">
                <a:solidFill>
                  <a:schemeClr val="tx1"/>
                </a:solidFill>
                <a:latin typeface="Myriad Pro Light" pitchFamily="34" charset="0"/>
                <a:ea typeface="Tahoma" pitchFamily="34" charset="0"/>
                <a:cs typeface="Tahoma" pitchFamily="34" charset="0"/>
              </a:rPr>
              <a:t>к</a:t>
            </a:r>
            <a:r>
              <a:rPr lang="ru-RU" sz="1300" b="1" dirty="0" smtClean="0">
                <a:solidFill>
                  <a:schemeClr val="tx1"/>
                </a:solidFill>
                <a:latin typeface="Myriad Pro Light" pitchFamily="34" charset="0"/>
                <a:ea typeface="Tahoma" pitchFamily="34" charset="0"/>
                <a:cs typeface="Tahoma" pitchFamily="34" charset="0"/>
              </a:rPr>
              <a:t>ордон с учебным классом;</a:t>
            </a:r>
          </a:p>
          <a:p>
            <a:pPr marL="342900" indent="-342900" algn="l">
              <a:spcBef>
                <a:spcPts val="0"/>
              </a:spcBef>
              <a:buAutoNum type="arabicParenR"/>
            </a:pPr>
            <a:r>
              <a:rPr lang="ru-RU" sz="1300" b="1" dirty="0">
                <a:solidFill>
                  <a:schemeClr val="tx1"/>
                </a:solidFill>
                <a:latin typeface="Myriad Pro Light" pitchFamily="34" charset="0"/>
                <a:ea typeface="Tahoma" pitchFamily="34" charset="0"/>
                <a:cs typeface="Tahoma" pitchFamily="34" charset="0"/>
              </a:rPr>
              <a:t>д</a:t>
            </a:r>
            <a:r>
              <a:rPr lang="ru-RU" sz="1300" b="1" dirty="0" smtClean="0">
                <a:solidFill>
                  <a:schemeClr val="tx1"/>
                </a:solidFill>
                <a:latin typeface="Myriad Pro Light" pitchFamily="34" charset="0"/>
                <a:ea typeface="Tahoma" pitchFamily="34" charset="0"/>
                <a:cs typeface="Tahoma" pitchFamily="34" charset="0"/>
              </a:rPr>
              <a:t>ом для летнего пребывания (до 30 мест);</a:t>
            </a:r>
          </a:p>
          <a:p>
            <a:pPr marL="342900" indent="-342900" algn="l">
              <a:spcBef>
                <a:spcPts val="0"/>
              </a:spcBef>
              <a:buAutoNum type="arabicParenR"/>
            </a:pPr>
            <a:r>
              <a:rPr lang="ru-RU" sz="1300" b="1" dirty="0" smtClean="0">
                <a:solidFill>
                  <a:schemeClr val="tx1"/>
                </a:solidFill>
                <a:latin typeface="Myriad Pro Light" pitchFamily="34" charset="0"/>
                <a:ea typeface="Tahoma" pitchFamily="34" charset="0"/>
                <a:cs typeface="Tahoma" pitchFamily="34" charset="0"/>
              </a:rPr>
              <a:t>баня с выходом на озеро;</a:t>
            </a:r>
          </a:p>
          <a:p>
            <a:pPr marL="342900" indent="-342900" algn="l">
              <a:spcBef>
                <a:spcPts val="0"/>
              </a:spcBef>
              <a:buAutoNum type="arabicParenR"/>
            </a:pPr>
            <a:r>
              <a:rPr lang="ru-RU" sz="1300" b="1" dirty="0">
                <a:solidFill>
                  <a:schemeClr val="tx1"/>
                </a:solidFill>
                <a:latin typeface="Myriad Pro Light" pitchFamily="34" charset="0"/>
                <a:ea typeface="Tahoma" pitchFamily="34" charset="0"/>
                <a:cs typeface="Tahoma" pitchFamily="34" charset="0"/>
              </a:rPr>
              <a:t>д</a:t>
            </a:r>
            <a:r>
              <a:rPr lang="ru-RU" sz="1300" b="1" dirty="0" smtClean="0">
                <a:solidFill>
                  <a:schemeClr val="tx1"/>
                </a:solidFill>
                <a:latin typeface="Myriad Pro Light" pitchFamily="34" charset="0"/>
                <a:ea typeface="Tahoma" pitchFamily="34" charset="0"/>
                <a:cs typeface="Tahoma" pitchFamily="34" charset="0"/>
              </a:rPr>
              <a:t>ом преподавателей на 5 мест;</a:t>
            </a:r>
          </a:p>
          <a:p>
            <a:pPr marL="342900" indent="-342900" algn="l">
              <a:spcBef>
                <a:spcPts val="0"/>
              </a:spcBef>
              <a:buAutoNum type="arabicParenR"/>
            </a:pPr>
            <a:r>
              <a:rPr lang="ru-RU" sz="1300" b="1" dirty="0" smtClean="0">
                <a:solidFill>
                  <a:schemeClr val="tx1"/>
                </a:solidFill>
                <a:latin typeface="Myriad Pro Light" pitchFamily="34" charset="0"/>
                <a:ea typeface="Tahoma" pitchFamily="34" charset="0"/>
                <a:cs typeface="Tahoma" pitchFamily="34" charset="0"/>
              </a:rPr>
              <a:t>летняя столовая;</a:t>
            </a:r>
          </a:p>
          <a:p>
            <a:pPr marL="342900" indent="-342900" algn="l">
              <a:spcBef>
                <a:spcPts val="0"/>
              </a:spcBef>
              <a:buAutoNum type="arabicParenR"/>
            </a:pPr>
            <a:r>
              <a:rPr lang="ru-RU" sz="1300" b="1" dirty="0">
                <a:solidFill>
                  <a:schemeClr val="tx1"/>
                </a:solidFill>
                <a:latin typeface="Myriad Pro Light" pitchFamily="34" charset="0"/>
                <a:ea typeface="Tahoma" pitchFamily="34" charset="0"/>
                <a:cs typeface="Tahoma" pitchFamily="34" charset="0"/>
              </a:rPr>
              <a:t>л</a:t>
            </a:r>
            <a:r>
              <a:rPr lang="ru-RU" sz="1300" b="1" dirty="0" smtClean="0">
                <a:solidFill>
                  <a:schemeClr val="tx1"/>
                </a:solidFill>
                <a:latin typeface="Myriad Pro Light" pitchFamily="34" charset="0"/>
                <a:ea typeface="Tahoma" pitchFamily="34" charset="0"/>
                <a:cs typeface="Tahoma" pitchFamily="34" charset="0"/>
              </a:rPr>
              <a:t>етняя кухня.</a:t>
            </a:r>
          </a:p>
          <a:p>
            <a:pPr algn="l"/>
            <a:endParaRPr lang="ru-RU" sz="1300" b="1" dirty="0" smtClean="0">
              <a:solidFill>
                <a:schemeClr val="tx1"/>
              </a:solidFill>
              <a:latin typeface="Myriad Pro Light" pitchFamily="34" charset="0"/>
              <a:ea typeface="Tahoma" pitchFamily="34" charset="0"/>
              <a:cs typeface="Tahoma" pitchFamily="34" charset="0"/>
            </a:endParaRPr>
          </a:p>
          <a:p>
            <a:pPr algn="l"/>
            <a:r>
              <a:rPr lang="ru-RU" sz="1300" b="1" dirty="0" smtClean="0">
                <a:solidFill>
                  <a:schemeClr val="tx1"/>
                </a:solidFill>
                <a:latin typeface="Myriad Pro Light" pitchFamily="34" charset="0"/>
                <a:ea typeface="Tahoma" pitchFamily="34" charset="0"/>
                <a:cs typeface="Tahoma" pitchFamily="34" charset="0"/>
              </a:rPr>
              <a:t>3. Имеются места для установки палаток.</a:t>
            </a:r>
          </a:p>
          <a:p>
            <a:pPr algn="l"/>
            <a:endParaRPr lang="ru-RU" sz="1300" b="1" dirty="0">
              <a:solidFill>
                <a:schemeClr val="tx1"/>
              </a:solidFill>
              <a:latin typeface="Myriad Pro Light" pitchFamily="34" charset="0"/>
              <a:ea typeface="Tahoma" pitchFamily="34" charset="0"/>
              <a:cs typeface="Tahoma" pitchFamily="34" charset="0"/>
            </a:endParaRPr>
          </a:p>
          <a:p>
            <a:pPr algn="l"/>
            <a:r>
              <a:rPr lang="ru-RU" sz="1300" b="1" dirty="0" smtClean="0">
                <a:solidFill>
                  <a:schemeClr val="tx1"/>
                </a:solidFill>
                <a:latin typeface="Myriad Pro Light" pitchFamily="34" charset="0"/>
                <a:ea typeface="Tahoma" pitchFamily="34" charset="0"/>
                <a:cs typeface="Tahoma" pitchFamily="34" charset="0"/>
              </a:rPr>
              <a:t>4. Идёт строительство 3 гостевых домиков.</a:t>
            </a: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395536" y="-27384"/>
            <a:ext cx="1080120" cy="7238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400" dirty="0" smtClean="0">
                <a:solidFill>
                  <a:schemeClr val="bg1"/>
                </a:solidFill>
                <a:latin typeface="Myriad Pro Cond" pitchFamily="34" charset="0"/>
                <a:ea typeface="Tahoma" pitchFamily="34" charset="0"/>
                <a:cs typeface="Tahoma" pitchFamily="34" charset="0"/>
              </a:rPr>
              <a:t>07</a:t>
            </a:r>
            <a:endParaRPr lang="ru-RU" sz="2400" dirty="0">
              <a:solidFill>
                <a:schemeClr val="bg1"/>
              </a:solidFill>
              <a:latin typeface="Myriad Pro Cond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276"/>
          <a:stretch/>
        </p:blipFill>
        <p:spPr bwMode="auto">
          <a:xfrm>
            <a:off x="5683147" y="3140968"/>
            <a:ext cx="2489253" cy="1373882"/>
          </a:xfrm>
          <a:prstGeom prst="rect">
            <a:avLst/>
          </a:prstGeom>
          <a:noFill/>
        </p:spPr>
      </p:pic>
      <p:sp>
        <p:nvSpPr>
          <p:cNvPr id="19" name="Подзаголовок 2"/>
          <p:cNvSpPr txBox="1">
            <a:spLocks/>
          </p:cNvSpPr>
          <p:nvPr/>
        </p:nvSpPr>
        <p:spPr>
          <a:xfrm>
            <a:off x="1043608" y="116632"/>
            <a:ext cx="7488832" cy="14401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spcBef>
                <a:spcPct val="20000"/>
              </a:spcBef>
            </a:pPr>
            <a:r>
              <a:rPr lang="ru-RU" sz="2000" dirty="0" err="1" smtClean="0">
                <a:solidFill>
                  <a:schemeClr val="bg1"/>
                </a:solidFill>
                <a:latin typeface="Myriad Pro Light" pitchFamily="34" charset="0"/>
                <a:ea typeface="Tahoma" pitchFamily="34" charset="0"/>
                <a:cs typeface="Tahoma" pitchFamily="34" charset="0"/>
              </a:rPr>
              <a:t>Инорский</a:t>
            </a:r>
            <a:r>
              <a:rPr lang="ru-RU" sz="2000" dirty="0" smtClean="0">
                <a:solidFill>
                  <a:schemeClr val="bg1"/>
                </a:solidFill>
                <a:latin typeface="Myriad Pro Light" pitchFamily="34" charset="0"/>
                <a:ea typeface="Tahoma" pitchFamily="34" charset="0"/>
                <a:cs typeface="Tahoma" pitchFamily="34" charset="0"/>
              </a:rPr>
              <a:t> кордон (7 километров от пос. Пушта по лесной дороге) – база для экологических и волонтёрских лагерей, студенческих практик</a:t>
            </a:r>
            <a:endParaRPr kumimoji="0" lang="ru-RU" sz="200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yriad Pro Light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3" name="Рисунок 12" descr="Prezentation_261214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15616" y="5805264"/>
            <a:ext cx="2611002" cy="492642"/>
          </a:xfrm>
          <a:prstGeom prst="rect">
            <a:avLst/>
          </a:prstGeom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83147" y="1484784"/>
            <a:ext cx="2489253" cy="1621126"/>
          </a:xfrm>
          <a:prstGeom prst="rect">
            <a:avLst/>
          </a:prstGeom>
          <a:noFill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3144" y="4581128"/>
            <a:ext cx="2489255" cy="1866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17273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ОПТ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ООПТ</Template>
  <TotalTime>881</TotalTime>
  <Words>495</Words>
  <Application>Microsoft Office PowerPoint</Application>
  <PresentationFormat>Экран (4:3)</PresentationFormat>
  <Paragraphs>80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ООПТ</vt:lpstr>
      <vt:lpstr>Экологическое просвещение и познавательный туризм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Krokoz™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Социально-экономическая значимость  устойчивого туризма для регионов России,  место и роль ООПТ в его развитии</dc:title>
  <dc:creator>Svetlana Savina</dc:creator>
  <cp:lastModifiedBy>ruchin</cp:lastModifiedBy>
  <cp:revision>58</cp:revision>
  <dcterms:created xsi:type="dcterms:W3CDTF">2014-10-02T08:41:51Z</dcterms:created>
  <dcterms:modified xsi:type="dcterms:W3CDTF">2015-01-30T08:23:41Z</dcterms:modified>
</cp:coreProperties>
</file>